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7"/>
  </p:notesMasterIdLst>
  <p:sldIdLst>
    <p:sldId id="256" r:id="rId2"/>
    <p:sldId id="345" r:id="rId3"/>
    <p:sldId id="289" r:id="rId4"/>
    <p:sldId id="393" r:id="rId5"/>
    <p:sldId id="390" r:id="rId6"/>
    <p:sldId id="391" r:id="rId7"/>
    <p:sldId id="392" r:id="rId8"/>
    <p:sldId id="394" r:id="rId9"/>
    <p:sldId id="395" r:id="rId10"/>
    <p:sldId id="396" r:id="rId11"/>
    <p:sldId id="397" r:id="rId12"/>
    <p:sldId id="412" r:id="rId13"/>
    <p:sldId id="398" r:id="rId14"/>
    <p:sldId id="401" r:id="rId15"/>
    <p:sldId id="402" r:id="rId16"/>
    <p:sldId id="403" r:id="rId17"/>
    <p:sldId id="408" r:id="rId18"/>
    <p:sldId id="404" r:id="rId19"/>
    <p:sldId id="405" r:id="rId20"/>
    <p:sldId id="410" r:id="rId21"/>
    <p:sldId id="411" r:id="rId22"/>
    <p:sldId id="406" r:id="rId23"/>
    <p:sldId id="407" r:id="rId24"/>
    <p:sldId id="409" r:id="rId25"/>
    <p:sldId id="287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Cascadia Code" panose="020B0609020000020004" pitchFamily="49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Medium" panose="00000600000000000000" pitchFamily="2" charset="0"/>
      <p:regular r:id="rId37"/>
      <p:bold r:id="rId38"/>
      <p:italic r:id="rId39"/>
      <p:boldItalic r:id="rId40"/>
    </p:embeddedFont>
    <p:embeddedFont>
      <p:font typeface="페이퍼로지 1 Thin" pitchFamily="2" charset="-127"/>
      <p:regular r:id="rId41"/>
    </p:embeddedFont>
    <p:embeddedFont>
      <p:font typeface="페이퍼로지 2 ExtraLight" pitchFamily="2" charset="-127"/>
      <p:regular r:id="rId42"/>
    </p:embeddedFont>
    <p:embeddedFont>
      <p:font typeface="페이퍼로지 3 Light" pitchFamily="2" charset="-127"/>
      <p:regular r:id="rId43"/>
    </p:embeddedFont>
    <p:embeddedFont>
      <p:font typeface="페이퍼로지 4 Regular" pitchFamily="2" charset="-127"/>
      <p:regular r:id="rId44"/>
    </p:embeddedFont>
    <p:embeddedFont>
      <p:font typeface="페이퍼로지 6 SemiBold" pitchFamily="2" charset="-127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FFFFFF"/>
    <a:srgbClr val="8DB6FA"/>
    <a:srgbClr val="33CC33"/>
    <a:srgbClr val="92D050"/>
    <a:srgbClr val="009900"/>
    <a:srgbClr val="00B0F0"/>
    <a:srgbClr val="336600"/>
    <a:srgbClr val="FAA4B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34F88-A584-4138-99B5-A1AA338DE457}" v="403" dt="2025-11-25T16:12:09.227"/>
  </p1510:revLst>
</p1510:revInfo>
</file>

<file path=ppt/tableStyles.xml><?xml version="1.0" encoding="utf-8"?>
<a:tblStyleLst xmlns:a="http://schemas.openxmlformats.org/drawingml/2006/main" def="{08D96753-9D45-4FE6-9178-F3E63956B4D6}">
  <a:tblStyle styleId="{08D96753-9D45-4FE6-9178-F3E63956B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1" autoAdjust="0"/>
    <p:restoredTop sz="94660"/>
  </p:normalViewPr>
  <p:slideViewPr>
    <p:cSldViewPr snapToGrid="0">
      <p:cViewPr varScale="1">
        <p:scale>
          <a:sx n="201" d="100"/>
          <a:sy n="201" d="100"/>
        </p:scale>
        <p:origin x="7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페이퍼로지 4 Regular" pitchFamily="2" charset="-127"/>
        <a:ea typeface="페이퍼로지 4 Regular" pitchFamily="2" charset="-127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1cdfcaf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71cdfcaf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A4FEB896-3F3D-7482-EAA3-8FD9576E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3AEBA5B1-5B44-42BF-B521-A945F777D3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6561C800-8242-8511-3ED1-949CCAE1B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77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9E5E305-5A47-6B20-BB39-F886835F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A675509F-F4D6-6B59-AA28-9059EC06DD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BE4C6653-8F34-04D2-177F-9E4FDC86B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201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00E8646C-5988-FDE7-8BF7-A4B4DAF89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799C34FF-2846-C909-811C-DD13B71AE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52FF020-A91E-363E-F991-7BCFD6911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28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0E16420-237C-7799-1216-65A37FCA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9F60913B-FEEF-87B9-3F7C-8C961A0ACC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55A0682-B13F-DEB2-DE6A-99419F3A7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3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14268EF-A105-484A-84E6-AFCD8489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B49DF55B-7DFB-5CF1-C681-CEE9AB9C1E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E08D5C1-A7E7-091E-8773-D6402B2A1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6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D6B475F2-C993-DDD9-7BED-9FFD2AB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BF66F8CA-E71C-8813-0A3A-523D9EB71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6F234ECD-16FA-D474-6ED0-9195F2A84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582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A67EB286-7E89-AEBA-7D86-0A02CFEDA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B3153499-99D2-A4DB-8D06-363B44FB08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9549A15B-CD8E-4179-C7C2-4BAD40DAF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25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1AFA7F0D-5F4C-0430-EED5-4BF8495C7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5D77620-6C63-346C-12B5-1A1426F8B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02E3F92F-ED88-581E-42B5-D135EFAA0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27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1D32F60-6225-3610-1AD9-5AF647AC3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066CF55B-F11C-C3EC-8FDD-D0F254CAB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6722CAB8-820F-2E99-A416-D05F9C09F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481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AC0ACE10-2700-70FB-B402-B4C67392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F5A178F-952D-301F-B0AD-F487EB81F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4BF9AF6A-48D2-4787-C7F7-16B195092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85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5DBE520-CDFC-E8C5-EEBD-C90BF4F0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655358D2-3B03-894F-00B1-0A5343485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84E2CFD-BA4C-F1A5-B72B-FFC3028F4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0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AE5B123-60C5-AFFB-CC6A-389328E7B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C5D37C75-F252-A7B4-6F6F-04D518D15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7553C64D-106B-3DA0-92B8-52E848058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253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E827B3D-0693-4324-5031-8322C67B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EDCD6BDD-60A5-67A8-2CC8-0FF2E89129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76FCACF0-8F22-E823-5678-3C37B96CE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51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AC8ED97-096F-A737-27D8-726E9DFE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B3817821-C013-3EDE-97B0-D0CEDE5327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0A12A18-40D6-19A7-EAAD-8303232280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782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B1A7369A-4430-AFC3-77D5-60AE3B9E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FA404F78-FD5B-0220-F7B2-95B34F1DE0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B7A5B4EF-B325-1F2A-FF4C-4F4D59518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799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1D9998B-E874-A2B9-4B7B-4E9A54EF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9DEFAF76-6E55-7C0C-D937-4009F4AF9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D99DF8F-C38E-87DB-9900-4B56895C8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882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CD5B4AF7-37E0-5F83-6021-28CF4BB9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5CF39356-3DE2-1E00-621B-06C8AF3E0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362E4C3C-86C2-BB6A-8AEA-563CF64F0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6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BC4060FB-DD48-2C96-7ED6-51397ACE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013DF98E-0E60-63E7-BB7D-0D2E1873A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4ED4686-1280-E161-4BD4-4676433CA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6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46F92E0-FB91-A18F-12C3-AFBA0D1C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804F053E-7AFA-048C-42DA-94866863A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0691860E-9494-8438-3D4E-EF97D12E7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3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B26B7A4-BB8B-023C-5946-7BDFDB3D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5971C6A9-8C00-2DB8-0DDB-4DA499B60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8CE2E32F-977A-BABC-D8A9-B836AB4D6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4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512EA874-9A6F-A076-A1C4-7BF65D775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A9DAA95E-EA8F-E030-A06E-38A9B3AC2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869A426C-7CA6-5DAB-EB70-1D6E603FE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15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9C76E286-8560-A15C-491F-2C1B5FBE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139E3656-8C41-3E67-1B20-CB632DCCA0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AFB0CC03-FFE5-B4AD-1856-0A6DFD333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5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3D568DBF-A09B-A3A9-F39B-3E1F7AC1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C6E2BCF7-308D-3254-8CC9-C9A140AC4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FF994420-59A1-F143-A305-EC9A7580C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97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4F11C3B5-C6CB-03A9-623B-54E55593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4fced8951_0_265:notes">
            <a:extLst>
              <a:ext uri="{FF2B5EF4-FFF2-40B4-BE49-F238E27FC236}">
                <a16:creationId xmlns:a16="http://schemas.microsoft.com/office/drawing/2014/main" id="{7CECC532-4999-BE14-4B7F-B76B74137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4fced8951_0_265:notes">
            <a:extLst>
              <a:ext uri="{FF2B5EF4-FFF2-40B4-BE49-F238E27FC236}">
                <a16:creationId xmlns:a16="http://schemas.microsoft.com/office/drawing/2014/main" id="{94B3816B-3614-6142-9F76-856E55653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87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5775" y="1577992"/>
            <a:ext cx="4487400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5775" y="3135908"/>
            <a:ext cx="44874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latin typeface="페이퍼로지 6 SemiBold" pitchFamily="2" charset="-127"/>
                <a:ea typeface="페이퍼로지 6 SemiBold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lang="ko-KR" altLang="en-US"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lang="ko-KR" altLang="en-US"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latin typeface="페이퍼로지 4 Regular" pitchFamily="2" charset="-127"/>
                <a:ea typeface="페이퍼로지 4 Regular" pitchFamily="2" charset="-127"/>
              </a:defRPr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페이퍼로지 6 SemiBold" pitchFamily="2" charset="-127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  <a:cs typeface="페이퍼로지 6 SemiBold" pitchFamily="2" charset="-127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페이퍼로지 6 SemiBold" pitchFamily="2" charset="-127"/>
                <a:ea typeface="페이퍼로지 6 SemiBold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페이퍼로지 6 SemiBold" pitchFamily="2" charset="-127"/>
          <a:ea typeface="페이퍼로지 6 SemiBold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ebug/pe-format#the-attribute-certificate-table-image-onl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quora.com/Why-are-hash-functions-one-way-If-I-know-the-algorithm-why-cant-I-calculate-the-input-from-it" TargetMode="External"/><Relationship Id="rId5" Type="http://schemas.openxmlformats.org/officeDocument/2006/relationships/hyperlink" Target="https://m.blog.naver.com/jvioonpe/221384924295" TargetMode="External"/><Relationship Id="rId4" Type="http://schemas.openxmlformats.org/officeDocument/2006/relationships/hyperlink" Target="https://velog.io/@superkkj/AES-256-GCM-%EC%99%84%EC%A0%84-%EC%A0%95%EB%B3%B5-finger-basic-%EA%B0%9C%EC%9D%B8%EC%A0%95%EB%B3%B4-%EC%95%94%ED%98%B8%ED%99%94-%EC%A0%84%EC%B2%B4-%ED%9D%90%EB%A6%84-Encrypt-Decryp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ctrTitle"/>
          </p:nvPr>
        </p:nvSpPr>
        <p:spPr>
          <a:xfrm>
            <a:off x="1691371" y="1425547"/>
            <a:ext cx="5761256" cy="15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about.  </a:t>
            </a:r>
            <a:r>
              <a:rPr lang="en-US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67" name="Google Shape;67;p17"/>
          <p:cNvGrpSpPr/>
          <p:nvPr/>
        </p:nvGrpSpPr>
        <p:grpSpPr>
          <a:xfrm>
            <a:off x="6663079" y="991363"/>
            <a:ext cx="353630" cy="378892"/>
            <a:chOff x="4149138" y="4121151"/>
            <a:chExt cx="344065" cy="368644"/>
          </a:xfrm>
        </p:grpSpPr>
        <p:sp>
          <p:nvSpPr>
            <p:cNvPr id="68" name="Google Shape;68;p17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49B52D-4AC4-D039-D3E5-FB82F8CEF825}"/>
              </a:ext>
            </a:extLst>
          </p:cNvPr>
          <p:cNvSpPr txBox="1"/>
          <p:nvPr/>
        </p:nvSpPr>
        <p:spPr>
          <a:xfrm>
            <a:off x="7326092" y="4681835"/>
            <a:ext cx="1817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페이퍼로지 1 Thin" pitchFamily="2" charset="-127"/>
                <a:ea typeface="페이퍼로지 1 Thin" pitchFamily="2" charset="-127"/>
              </a:rPr>
              <a:t>20200451 </a:t>
            </a:r>
          </a:p>
          <a:p>
            <a:pPr algn="r"/>
            <a:r>
              <a:rPr lang="ko-KR" altLang="en-US" sz="800" dirty="0">
                <a:latin typeface="페이퍼로지 1 Thin" pitchFamily="2" charset="-127"/>
                <a:ea typeface="페이퍼로지 1 Thin" pitchFamily="2" charset="-127"/>
              </a:rPr>
              <a:t>박세원</a:t>
            </a:r>
            <a:endParaRPr lang="en-US" altLang="ko-KR" sz="800" dirty="0">
              <a:latin typeface="페이퍼로지 1 Thin" pitchFamily="2" charset="-127"/>
              <a:ea typeface="페이퍼로지 1 Thin" pitchFamily="2" charset="-127"/>
            </a:endParaRPr>
          </a:p>
          <a:p>
            <a:pPr algn="r"/>
            <a:r>
              <a:rPr lang="en-US" altLang="ko-KR" sz="800" dirty="0">
                <a:latin typeface="페이퍼로지 1 Thin" pitchFamily="2" charset="-127"/>
                <a:ea typeface="페이퍼로지 1 Thin" pitchFamily="2" charset="-127"/>
              </a:rPr>
              <a:t>System Software Lab</a:t>
            </a:r>
            <a:r>
              <a:rPr lang="en-US" altLang="ko-KR" sz="800" dirty="0"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AED0F543-3A46-BFF9-8A52-B4AEECF7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491BAEB5-8021-CE4B-BB30-ACAB36C9A2D5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아니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그러면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! .exe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파일의 해시 값은 어디 있는가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1. Certificate Table 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인증서 테이블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): “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내부 삽입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”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위치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 내부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Cerificate Table 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대상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 바이너리 데이터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검증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Windows OS Kernel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OptionalHeader  DataDirectory[4].Offset  WIN_CERTIFICATE.bCertificate  PKCS#7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Parsing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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messageDigest</a:t>
            </a:r>
            <a:b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+   jar/apk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(Archive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구조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): “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별도 파일 분리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”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위치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**meta-inf**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폴더 내 별도 파일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대상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Archive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에 포함된 개별 파일들 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검증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JVM or Android Runtime 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+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다른 방법은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[pip install, apt install]network  &amp;  HTML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코드 내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&amp;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보안서버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유효하지 않은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X`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차단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  &amp;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블록체인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...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77E91FB8-3377-C4F2-9612-9329807B1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87DE3A-C5B0-6A81-C037-69FA2DDAD05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D00F65-1048-8DCE-A136-5EF5F397A9ED}"/>
              </a:ext>
            </a:extLst>
          </p:cNvPr>
          <p:cNvSpPr txBox="1"/>
          <p:nvPr/>
        </p:nvSpPr>
        <p:spPr>
          <a:xfrm>
            <a:off x="729574" y="4791650"/>
            <a:ext cx="3424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meta-inf: manifest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파일을 담는 폴더 </a:t>
            </a:r>
          </a:p>
        </p:txBody>
      </p:sp>
      <p:pic>
        <p:nvPicPr>
          <p:cNvPr id="5" name="그림 4" descr="텍스트, 폰트, 스크린샷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EA0EA5-431D-6DD8-8E51-6AB89720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61"/>
          <a:stretch>
            <a:fillRect/>
          </a:stretch>
        </p:blipFill>
        <p:spPr>
          <a:xfrm>
            <a:off x="835018" y="2752530"/>
            <a:ext cx="5383891" cy="7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5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42588D51-4890-C966-60B8-7A2F30514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36707B58-F120-4CFF-6FC2-9C8B3D734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manifest.mf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33E996-F542-B2F7-4835-D2D6A6F9231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B929A0-635E-7300-4230-6DC6C1E0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9" y="1190432"/>
            <a:ext cx="638264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B00294B-8953-9645-3AD8-041D5658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AD48678F-1331-24CA-D4EE-DFE00713D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Google Artifact...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1EECEC-A8C5-A1A9-7B6F-A006C769E36F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0F4B5DA-3D51-2CFA-465D-6F6150D0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3246" y="1751099"/>
            <a:ext cx="1269841" cy="1269841"/>
          </a:xfrm>
          <a:prstGeom prst="rect">
            <a:avLst/>
          </a:prstGeom>
        </p:spPr>
      </p:pic>
      <p:pic>
        <p:nvPicPr>
          <p:cNvPr id="4" name="그림 3" descr="상징, 그래픽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31295A-829A-9EAE-9FB9-1CCEE837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82" y="2374989"/>
            <a:ext cx="1269841" cy="1269841"/>
          </a:xfrm>
          <a:prstGeom prst="rect">
            <a:avLst/>
          </a:prstGeom>
        </p:spPr>
      </p:pic>
      <p:pic>
        <p:nvPicPr>
          <p:cNvPr id="6" name="그림 5" descr="상징, 그래픽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E568F3-8A16-A459-1CD1-6D4B433B4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32" y="2374989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2D15B0BB-F6B6-A295-DD9B-6092CDE0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67DDF30A-BC5D-1703-3332-C24525FD708E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CheckSum?? 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데이터 전송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/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저장 과정 중 발생한 에러를 감지하기 위함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기본 원리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데이터를 일정 단위로 쪼개 모두 더하거나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특정 알고리즘에 연산한 결과값을 데이터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       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뒤에 붙여보낸다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대표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Alg: CRC32 (Cyclic Redundancy Check):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패킷이나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ZIP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에서 씀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         Adler-32: zlib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에서 씀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6EBF8E09-0B08-9AB9-33AE-1A192CEE7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CheckSum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A34131-11B5-0505-0004-5F455CC974A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83BF3C-FC97-95EF-CCC2-F2F5E619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51" y="1700292"/>
            <a:ext cx="3541049" cy="15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9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6CFF070D-7188-4A12-FD74-DD5210F8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D81F7B92-3FBA-57DE-CBA0-34F0A3BC825E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PE 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파일에도 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CheckSum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이 존재한다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Optional Header 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9B275F54-6DFB-ACB4-3EA8-52DBDF342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diff. CheckSum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C72BCA-6917-5B56-0C08-CB09EE3D82A4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3F455A-0657-EDCF-EA2A-D0D3CE4B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27" y="1871565"/>
            <a:ext cx="6944694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7EFE262-B06C-AFD3-E733-D94D1E27F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25025"/>
              </p:ext>
            </p:extLst>
          </p:nvPr>
        </p:nvGraphicFramePr>
        <p:xfrm>
          <a:off x="1431072" y="3394266"/>
          <a:ext cx="6281856" cy="148336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977382">
                  <a:extLst>
                    <a:ext uri="{9D8B030D-6E8A-4147-A177-3AD203B41FA5}">
                      <a16:colId xmlns:a16="http://schemas.microsoft.com/office/drawing/2014/main" val="2092552931"/>
                    </a:ext>
                  </a:extLst>
                </a:gridCol>
                <a:gridCol w="2587292">
                  <a:extLst>
                    <a:ext uri="{9D8B030D-6E8A-4147-A177-3AD203B41FA5}">
                      <a16:colId xmlns:a16="http://schemas.microsoft.com/office/drawing/2014/main" val="2561735911"/>
                    </a:ext>
                  </a:extLst>
                </a:gridCol>
                <a:gridCol w="2717182">
                  <a:extLst>
                    <a:ext uri="{9D8B030D-6E8A-4147-A177-3AD203B41FA5}">
                      <a16:colId xmlns:a16="http://schemas.microsoft.com/office/drawing/2014/main" val="1585620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CheckSum</a:t>
                      </a:r>
                      <a:endParaRPr lang="ko-KR" altLang="en-US" sz="12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Hash</a:t>
                      </a:r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4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에러 검출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의도적인 변조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73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보안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낮음 </a:t>
                      </a:r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값 맞추기 쉬움</a:t>
                      </a:r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altLang="en-US" sz="12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높음 </a:t>
                      </a:r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충돌 저항</a:t>
                      </a:r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altLang="en-US" sz="12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2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복잡도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단순 덧셈 </a:t>
                      </a:r>
                      <a:r>
                        <a:rPr lang="en-US" altLang="ko-KR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|| </a:t>
                      </a:r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비트 연산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페이퍼로지 4 Regular" pitchFamily="2" charset="-127"/>
                          <a:ea typeface="페이퍼로지 4 Regular" pitchFamily="2" charset="-127"/>
                        </a:rPr>
                        <a:t>복잡한 라운드와 압축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758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70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62D7964-62CC-736F-FDA2-E6195871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4ADDC25A-33FA-E9EF-6B48-626697C8FBBD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AES-256-GCM? 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현존 최고 수준의 안정성을 제공하는 방식 </a:t>
            </a:r>
            <a:b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AES: Advanced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Encryption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Standard 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대칭키 암호화 알고리즘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256: 256 bit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작동 구조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데이터를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128 bit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블록으로 나누고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SubBytes, ShiftRows, MixColumns,          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         AddRoundKey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라는 치환 및 순열 과정을 반복 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accent3">
                  <a:lumMod val="50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GCM (Galois/Counter Mode)</a:t>
            </a:r>
            <a:b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과거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CBC (Cipher Block Chaining)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모드 이후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2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가지 장치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CTR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모드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+ GMAC(Galois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Message Authentication Code)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&gt;&gt; CTR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모드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카운터 값을 암호화하여 평문과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XOR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연산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병렬처리를 가능하게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함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&gt;&gt; GMAC: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인증 태그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(Auth Tag)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생성 </a:t>
            </a:r>
            <a:b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CBC... :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이전 블록의 결과를 기다려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... = IV... = Vuln...</a:t>
            </a:r>
            <a:endParaRPr lang="en-US" altLang="ko-KR" sz="18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2E911C11-5308-75B9-C8EA-AFD271706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AES-256-GCM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7AD5CFA-531C-5925-4D97-C6C61CFB3F5F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4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AD119AE-241E-294A-2E42-1A4F5F15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E80BBB08-1396-B518-205D-66B8B733F238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AES-256-GCM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요소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복호화 조건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비밀 키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+ IV +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암호문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+ AuthTag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AuthTag: MAC(Message Authentication Code)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53C32B14-EC7F-FE75-BB21-7A290FB73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AES-256-GCM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9A63AD-9645-127B-E659-D6AFBC1DE89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5E253D-69B1-0199-4E6B-4D19F3A46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60145"/>
              </p:ext>
            </p:extLst>
          </p:nvPr>
        </p:nvGraphicFramePr>
        <p:xfrm>
          <a:off x="811199" y="1324550"/>
          <a:ext cx="6732601" cy="207772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115915">
                  <a:extLst>
                    <a:ext uri="{9D8B030D-6E8A-4147-A177-3AD203B41FA5}">
                      <a16:colId xmlns:a16="http://schemas.microsoft.com/office/drawing/2014/main" val="3595025279"/>
                    </a:ext>
                  </a:extLst>
                </a:gridCol>
                <a:gridCol w="1113265">
                  <a:extLst>
                    <a:ext uri="{9D8B030D-6E8A-4147-A177-3AD203B41FA5}">
                      <a16:colId xmlns:a16="http://schemas.microsoft.com/office/drawing/2014/main" val="2142796356"/>
                    </a:ext>
                  </a:extLst>
                </a:gridCol>
                <a:gridCol w="1924358">
                  <a:extLst>
                    <a:ext uri="{9D8B030D-6E8A-4147-A177-3AD203B41FA5}">
                      <a16:colId xmlns:a16="http://schemas.microsoft.com/office/drawing/2014/main" val="2156084847"/>
                    </a:ext>
                  </a:extLst>
                </a:gridCol>
                <a:gridCol w="2579063">
                  <a:extLst>
                    <a:ext uri="{9D8B030D-6E8A-4147-A177-3AD203B41FA5}">
                      <a16:colId xmlns:a16="http://schemas.microsoft.com/office/drawing/2014/main" val="136514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요소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의미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5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Key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암호 키</a:t>
                      </a:r>
                      <a:b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</a:b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32 byte(256)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256 bit </a:t>
                      </a:r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비밀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메모리 덤프나 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**DPAPI**</a:t>
                      </a:r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를 통해 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29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IV / Nonce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초기화 벡터</a:t>
                      </a:r>
                      <a:b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</a:b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12 byte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매번 바뀌는 고유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절대 재사용 금지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. 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4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Ciphertext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암호문</a:t>
                      </a:r>
                      <a:b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</a:b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var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암호화된 실제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분석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10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Auth Tag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인증 태그</a:t>
                      </a:r>
                      <a:b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</a:b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16 byte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데이터의 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“</a:t>
                      </a:r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봉인 스티커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”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데이터 조작 검증 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altLang="en-US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해시 같은 역할</a:t>
                      </a:r>
                      <a:r>
                        <a:rPr lang="en-US" altLang="ko-KR" sz="1100"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altLang="en-US" sz="11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0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01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09D70E3-1119-3E5A-DC6F-6A0C75C5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981B5650-B7F1-58C8-04A0-322E957B219C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해시나 체크섬은 아님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D7F1C57C-71DB-3228-89EE-18BE13CB7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AES-256-GCM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CE5A9C-B005-8D37-D4BB-07BBBB0D9802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1F43A1-9475-4448-6F1E-3342EB414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442593"/>
              </p:ext>
            </p:extLst>
          </p:nvPr>
        </p:nvGraphicFramePr>
        <p:xfrm>
          <a:off x="811200" y="1324550"/>
          <a:ext cx="6096000" cy="192532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950252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427963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560848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6514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CheckSum</a:t>
                      </a:r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Hash</a:t>
                      </a:r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Auth Tag (MAC)</a:t>
                      </a:r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5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계산 주체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누구나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누구나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비밀키를 가진 사람만</a:t>
                      </a:r>
                      <a:r>
                        <a:rPr lang="en-US" altLang="ko-KR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!</a:t>
                      </a:r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29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변조 방지</a:t>
                      </a:r>
                      <a:r>
                        <a:rPr lang="en-US" altLang="ko-KR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?</a:t>
                      </a:r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불가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4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단순 전송 오류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데이터 동일성 증명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페이퍼로지 4 Regular" pitchFamily="2" charset="-127"/>
                          <a:ea typeface="페이퍼로지 4 Regular" pitchFamily="2" charset="-127"/>
                        </a:rPr>
                        <a:t>암호문의 무결성 보증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106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09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1CE8B07-E2C1-4C55-0444-9A301D25C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E6B8C74-1E1D-31F2-5203-2B5089BDFD6C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전체 구조 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(Encrypt + Decrypt 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Summary)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endParaRPr lang="en-US" altLang="ko-KR" sz="18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92550FA3-2493-3249-BA49-E5424FC34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AES-256-GCM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4423F0-BECA-F785-22FC-A068C2F8F973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6DD5E6-1BCC-4A52-7689-F09254075668}"/>
              </a:ext>
            </a:extLst>
          </p:cNvPr>
          <p:cNvSpPr txBox="1"/>
          <p:nvPr/>
        </p:nvSpPr>
        <p:spPr>
          <a:xfrm>
            <a:off x="749054" y="1294477"/>
            <a:ext cx="3225346" cy="116955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암호화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(Encrypt)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입력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IV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생성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AES-GCM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암호화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AuthTag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생성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[IV +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암호문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+ AuthTag]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결합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Base64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문자열로 변환하여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DB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26FB7-5FD7-C337-EEFC-67ACDFAC2D78}"/>
              </a:ext>
            </a:extLst>
          </p:cNvPr>
          <p:cNvSpPr txBox="1"/>
          <p:nvPr/>
        </p:nvSpPr>
        <p:spPr>
          <a:xfrm>
            <a:off x="749054" y="2625177"/>
            <a:ext cx="3225346" cy="132343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복호화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(Decrypt)</a:t>
            </a:r>
            <a:endParaRPr lang="ko-KR" altLang="ko-KR" sz="1000">
              <a:latin typeface="페이퍼로지 2 ExtraLight" pitchFamily="2" charset="-127"/>
              <a:ea typeface="페이퍼로지 2 ExtraLight" pitchFamily="2" charset="-127"/>
            </a:endParaRPr>
          </a:p>
          <a:p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  <a:endParaRPr lang="ko-KR" altLang="ko-KR" sz="1000">
              <a:latin typeface="페이퍼로지 2 ExtraLight" pitchFamily="2" charset="-127"/>
              <a:ea typeface="페이퍼로지 2 ExtraLight" pitchFamily="2" charset="-127"/>
            </a:endParaRPr>
          </a:p>
          <a:p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Base64 → </a:t>
            </a:r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바이트 배열 복원</a:t>
            </a:r>
          </a:p>
          <a:p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앞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12</a:t>
            </a:r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바이트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= IV </a:t>
            </a:r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추출</a:t>
            </a:r>
          </a:p>
          <a:p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나머지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= </a:t>
            </a:r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암호문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+ AuthTag</a:t>
            </a:r>
            <a:endParaRPr lang="ko-KR" altLang="ko-KR" sz="1000">
              <a:latin typeface="페이퍼로지 2 ExtraLight" pitchFamily="2" charset="-127"/>
              <a:ea typeface="페이퍼로지 2 ExtraLight" pitchFamily="2" charset="-127"/>
            </a:endParaRPr>
          </a:p>
          <a:p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  <a:endParaRPr lang="ko-KR" altLang="ko-KR" sz="1000">
              <a:latin typeface="페이퍼로지 2 ExtraLight" pitchFamily="2" charset="-127"/>
              <a:ea typeface="페이퍼로지 2 ExtraLight" pitchFamily="2" charset="-127"/>
            </a:endParaRPr>
          </a:p>
          <a:p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AES-GCM </a:t>
            </a:r>
            <a:r>
              <a:rPr lang="ko-KR" altLang="ko-KR" sz="1000">
                <a:latin typeface="페이퍼로지 2 ExtraLight" pitchFamily="2" charset="-127"/>
                <a:ea typeface="페이퍼로지 2 ExtraLight" pitchFamily="2" charset="-127"/>
              </a:rPr>
              <a:t>복호화 → 원래 문자열 반환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24C524-C45D-DC48-E1AB-2DA505956BD7}"/>
                  </a:ext>
                </a:extLst>
              </p:cNvPr>
              <p:cNvSpPr txBox="1"/>
              <p:nvPr/>
            </p:nvSpPr>
            <p:spPr>
              <a:xfrm>
                <a:off x="4177454" y="1294477"/>
                <a:ext cx="4513996" cy="3600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IV : 12 byte </a:t>
                </a:r>
                <a:r>
                  <a:rPr lang="ko-KR" altLang="en-US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랜덤 값 생성 </a:t>
                </a:r>
                <a:r>
                  <a:rPr lang="en-US" altLang="ko-KR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(AES-GCM </a:t>
                </a:r>
                <a:r>
                  <a:rPr lang="ko-KR" altLang="en-US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표준</a:t>
                </a:r>
                <a:r>
                  <a:rPr lang="en-US" altLang="ko-KR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)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</a:rPr>
                </a:b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</a:rPr>
                  <a:t>메시지 마다 매번 다른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</a:rPr>
                  <a:t>IV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같은 데이터도 다른 암호문 생성</a:t>
                </a: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같은 메시지</a:t>
                </a:r>
                <a:r>
                  <a:rPr lang="en-US" altLang="ko-KR" sz="1000">
                    <a:latin typeface="Cascadia Code" panose="020B0609020000020004" pitchFamily="49" charset="0"/>
                    <a:ea typeface="페이퍼로지 4 Regular" pitchFamily="2" charset="-127"/>
                    <a:cs typeface="Cascadia Code" panose="020B0609020000020004" pitchFamily="49" charset="0"/>
                    <a:sym typeface="Wingdings" panose="05000000000000000000" pitchFamily="2" charset="2"/>
                  </a:rPr>
                  <a:t>(</a:t>
                </a:r>
                <a:r>
                  <a:rPr lang="en-US" altLang="ko-KR" sz="1000">
                    <a:latin typeface="Cascadia Code" panose="020B0609020000020004" pitchFamily="49" charset="0"/>
                    <a:ea typeface="Calibri" panose="020F0502020204030204" pitchFamily="34" charset="0"/>
                    <a:cs typeface="Cascadia Code" panose="020B0609020000020004" pitchFamily="49" charset="0"/>
                    <a:sym typeface="Wingdings" panose="05000000000000000000" pitchFamily="2" charset="2"/>
                  </a:rPr>
                  <a:t>&lt;=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cs typeface="Cascadia Code" panose="020B0609020000020004" pitchFamily="49" charset="0"/>
                    <a:sym typeface="Wingdings" panose="05000000000000000000" pitchFamily="2" charset="2"/>
                  </a:rPr>
                  <a:t>64GB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내 각 데이터 블록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(128 bit)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에게 같은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Nonce, but diff Count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br>
                  <a:rPr lang="en-US" altLang="ko-KR" sz="4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IV = Initial Vector =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초기화 벡터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=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암호화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“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시작점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”</a:t>
                </a: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IV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=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Nonce(96) + Counter(32) = 128 bit = 16 byte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r>
                  <a:rPr lang="en-US" altLang="ko-KR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AuthTag </a:t>
                </a:r>
                <a:r>
                  <a:rPr lang="ko-KR" altLang="en-US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생성 재료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1.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암호문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(Ciphertext):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평문을 암호화한 값</a:t>
                </a: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2.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추가 인증 데이터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(AAD):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암호화는 안되지만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변조는 안되는 데이터 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	(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예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프로토콜 헤더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주소 정보 등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..)</a:t>
                </a: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3.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길이 블록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: AAD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와 암호문 길이를 비트 단위로 나타낸 값</a:t>
                </a: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4.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해시 키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: AES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키를 이용해 암호화 알고리즘 내부에서 생성된 별도의 키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..?</a:t>
                </a:r>
              </a:p>
              <a:p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en-US" altLang="ko-KR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AuthTag </a:t>
                </a:r>
                <a:r>
                  <a:rPr lang="ko-KR" altLang="en-US" sz="1000">
                    <a:solidFill>
                      <a:schemeClr val="accent3">
                        <a:lumMod val="50000"/>
                      </a:schemeClr>
                    </a:solidFill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생성 방식</a:t>
                </a:r>
                <a:endParaRPr lang="en-US" altLang="ko-KR" sz="1000">
                  <a:solidFill>
                    <a:schemeClr val="accent3">
                      <a:lumMod val="50000"/>
                    </a:schemeClr>
                  </a:solidFill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키 생성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: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암호화 키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(K)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를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CSRNG(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암호학적 안전한 난수 생성기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)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로 생성 </a:t>
                </a: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br>
                  <a:rPr lang="en-US" altLang="ko-KR" sz="4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Tag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생성 방식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:</a:t>
                </a: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	1. Ciphertext,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AAE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를 블록 단위로 나눔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.</a:t>
                </a: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	2. Hash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Subkey(H)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를 이용해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ea typeface="페이퍼로지 4 Regular" pitchFamily="2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페이퍼로지 4 Regular" pitchFamily="2" charset="-127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페이퍼로지 4 Regular" pitchFamily="2" charset="-127"/>
                            <a:sym typeface="Wingdings" panose="05000000000000000000" pitchFamily="2" charset="2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위에서 곱셈 연산 </a:t>
                </a: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	    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수행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(GHASH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함수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	3. 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결과에 초기 카운터 값을 암호화한 값을 </a:t>
                </a:r>
                <a: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XOR</a:t>
                </a:r>
                <a:r>
                  <a:rPr lang="ko-KR" altLang="en-US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  <a:t>해서 생성</a:t>
                </a:r>
                <a:br>
                  <a:rPr lang="en-US" altLang="ko-KR" sz="1000">
                    <a:latin typeface="페이퍼로지 4 Regular" pitchFamily="2" charset="-127"/>
                    <a:ea typeface="페이퍼로지 4 Regular" pitchFamily="2" charset="-127"/>
                    <a:sym typeface="Wingdings" panose="05000000000000000000" pitchFamily="2" charset="2"/>
                  </a:rPr>
                </a:br>
                <a:endParaRPr lang="en-US" altLang="ko-KR" sz="1000">
                  <a:latin typeface="페이퍼로지 4 Regular" pitchFamily="2" charset="-127"/>
                  <a:ea typeface="페이퍼로지 4 Regular" pitchFamily="2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24C524-C45D-DC48-E1AB-2DA505956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54" y="1294477"/>
                <a:ext cx="4513996" cy="3600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E18389-30C5-1797-FCDA-982F884DDEBA}"/>
              </a:ext>
            </a:extLst>
          </p:cNvPr>
          <p:cNvSpPr txBox="1"/>
          <p:nvPr/>
        </p:nvSpPr>
        <p:spPr>
          <a:xfrm>
            <a:off x="749054" y="4733725"/>
            <a:ext cx="407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MSB_t: 16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바이트만 살리기</a:t>
            </a:r>
            <a:br>
              <a:rPr lang="en-US" altLang="ko-KR" sz="900">
                <a:latin typeface="페이퍼로지 1 Thin" pitchFamily="2" charset="-127"/>
                <a:ea typeface="페이퍼로지 1 Thin" pitchFamily="2" charset="-127"/>
              </a:rPr>
            </a:b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E_k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  <a:sym typeface="Wingdings" panose="05000000000000000000" pitchFamily="2" charset="2"/>
              </a:rPr>
              <a:t>(J_0):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 Encryption with K.. about J_0( Nonce(96)+Count(32) )</a:t>
            </a:r>
            <a:endParaRPr lang="ko-KR" altLang="en-US" sz="900">
              <a:latin typeface="페이퍼로지 1 Thin" pitchFamily="2" charset="-127"/>
              <a:ea typeface="페이퍼로지 1 Thin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C18041-3F6E-946B-187B-78B979B67B9B}"/>
                  </a:ext>
                </a:extLst>
              </p:cNvPr>
              <p:cNvSpPr txBox="1"/>
              <p:nvPr/>
            </p:nvSpPr>
            <p:spPr>
              <a:xfrm>
                <a:off x="5070759" y="4723813"/>
                <a:ext cx="288097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𝑇𝑎𝑔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𝐺𝐻𝐴𝑆𝐻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C18041-3F6E-946B-187B-78B979B67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59" y="4723813"/>
                <a:ext cx="2880970" cy="184666"/>
              </a:xfrm>
              <a:prstGeom prst="rect">
                <a:avLst/>
              </a:prstGeom>
              <a:blipFill>
                <a:blip r:embed="rId4"/>
                <a:stretch>
                  <a:fillRect t="-3333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58BD78-304B-4A97-F116-0FF04092ECDA}"/>
              </a:ext>
            </a:extLst>
          </p:cNvPr>
          <p:cNvSpPr txBox="1"/>
          <p:nvPr/>
        </p:nvSpPr>
        <p:spPr>
          <a:xfrm>
            <a:off x="4114800" y="2114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45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6240299-1E15-BB7E-2A57-667C43BB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3E730-AECF-EE23-3DA7-F83C6999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600" y="3258129"/>
            <a:ext cx="3556800" cy="1278037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C352A0-1131-4354-CF65-51704796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679" y="4125931"/>
            <a:ext cx="4254521" cy="1148237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A209FA-B271-734D-F791-000F6801F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187" y="2464028"/>
            <a:ext cx="4796513" cy="1096662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CB2798-5843-DF19-4E76-5779C2F17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187" y="1740022"/>
            <a:ext cx="4180013" cy="1014734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2D6D14-77DA-1363-1485-408AD1B1B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187" y="885617"/>
            <a:ext cx="2725613" cy="1148237"/>
          </a:xfrm>
          <a:prstGeom prst="rect">
            <a:avLst/>
          </a:prstGeom>
        </p:spPr>
      </p:pic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D52DF7FF-5E13-D53E-71E2-ACA551DD9AC9}"/>
              </a:ext>
            </a:extLst>
          </p:cNvPr>
          <p:cNvSpPr txBox="1"/>
          <p:nvPr/>
        </p:nvSpPr>
        <p:spPr>
          <a:xfrm flipH="1">
            <a:off x="4089600" y="885617"/>
            <a:ext cx="460185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1.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랜덤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IV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생성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2. IV, AuthTag 16 byte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지정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(GCM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파라미터 지정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3.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비밀 키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키 길이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: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32 byte)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4. Cipher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초기화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: [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봉인 방식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IV]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5.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암호화 수행 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2CFD9C18-7668-C0C2-3F47-2A534B55F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AES-256-GCM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1E1E2C-42C7-6EF8-5089-7DB63A07AC7E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879C4F-1264-78C7-37B2-CAF473FFED3F}"/>
              </a:ext>
            </a:extLst>
          </p:cNvPr>
          <p:cNvSpPr txBox="1"/>
          <p:nvPr/>
        </p:nvSpPr>
        <p:spPr>
          <a:xfrm>
            <a:off x="749054" y="1294477"/>
            <a:ext cx="3225346" cy="116955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암호화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(Encrypt)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입력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IV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생성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AES-GCM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암호화 →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AuthTag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생성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[IV +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암호문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+ AuthTag]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결합</a:t>
            </a:r>
          </a:p>
          <a:p>
            <a:pPr latinLnBrk="0"/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  ↓</a:t>
            </a:r>
          </a:p>
          <a:p>
            <a:pPr latinLnBrk="0"/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Base64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문자열로 변환하여 </a:t>
            </a:r>
            <a:r>
              <a:rPr lang="en-US" altLang="ko-KR" sz="1000">
                <a:latin typeface="페이퍼로지 2 ExtraLight" pitchFamily="2" charset="-127"/>
                <a:ea typeface="페이퍼로지 2 ExtraLight" pitchFamily="2" charset="-127"/>
              </a:rPr>
              <a:t>DB </a:t>
            </a:r>
            <a:r>
              <a:rPr lang="ko-KR" altLang="en-US" sz="1000">
                <a:latin typeface="페이퍼로지 2 ExtraLight" pitchFamily="2" charset="-127"/>
                <a:ea typeface="페이퍼로지 2 ExtraLight" pitchFamily="2" charset="-127"/>
              </a:rPr>
              <a:t>저장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351E98C-48A7-6C2A-4ADF-8CD689AE8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284"/>
              </p:ext>
            </p:extLst>
          </p:nvPr>
        </p:nvGraphicFramePr>
        <p:xfrm>
          <a:off x="826926" y="4380215"/>
          <a:ext cx="3069601" cy="37084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794401">
                  <a:extLst>
                    <a:ext uri="{9D8B030D-6E8A-4147-A177-3AD203B41FA5}">
                      <a16:colId xmlns:a16="http://schemas.microsoft.com/office/drawing/2014/main" val="2423645534"/>
                    </a:ext>
                  </a:extLst>
                </a:gridCol>
                <a:gridCol w="1072800">
                  <a:extLst>
                    <a:ext uri="{9D8B030D-6E8A-4147-A177-3AD203B41FA5}">
                      <a16:colId xmlns:a16="http://schemas.microsoft.com/office/drawing/2014/main" val="891997173"/>
                    </a:ext>
                  </a:extLst>
                </a:gridCol>
                <a:gridCol w="1202400">
                  <a:extLst>
                    <a:ext uri="{9D8B030D-6E8A-4147-A177-3AD203B41FA5}">
                      <a16:colId xmlns:a16="http://schemas.microsoft.com/office/drawing/2014/main" val="20709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IV (12 byte)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Ciphertext (var)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Auth Tag (16 byte)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7835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D57013-05B1-5ECF-84DE-6F5F7E3C037B}"/>
              </a:ext>
            </a:extLst>
          </p:cNvPr>
          <p:cNvSpPr txBox="1"/>
          <p:nvPr/>
        </p:nvSpPr>
        <p:spPr>
          <a:xfrm>
            <a:off x="729574" y="4791650"/>
            <a:ext cx="3424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spec: specification (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명세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,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사양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) =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필요한 파라미터를 정의 </a:t>
            </a:r>
          </a:p>
        </p:txBody>
      </p:sp>
    </p:spTree>
    <p:extLst>
      <p:ext uri="{BB962C8B-B14F-4D97-AF65-F5344CB8AC3E}">
        <p14:creationId xmlns:p14="http://schemas.microsoft.com/office/powerpoint/2010/main" val="153649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24ACEF20-67BF-C1EF-810A-AB2F4435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83B6B331-BFD3-43AA-16E7-0F49E57F059F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해시가 무엇인지</a:t>
            </a: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무엇이 있는지 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(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차이는 무엇인지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어디에 사용되는지</a:t>
            </a: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내용을 찾아보면서 생긴 의문에 대한 탐색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2" indent="346075">
              <a:buSzPts val="16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CheckSum?</a:t>
            </a:r>
          </a:p>
          <a:p>
            <a:pPr marL="285750" lvl="2" indent="346075">
              <a:buSzPts val="16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AES-256-GCM </a:t>
            </a:r>
          </a:p>
          <a:p>
            <a:pPr marL="285750" lvl="2" indent="346075">
              <a:buSzPts val="16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ChaCha20-Poly1305</a:t>
            </a:r>
          </a:p>
          <a:p>
            <a:pPr marL="285750" lvl="2" indent="346075">
              <a:buSzPts val="16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Google Chrome password_value Encryption</a:t>
            </a:r>
          </a:p>
          <a:p>
            <a:pPr marL="285750" lvl="2">
              <a:buSzPts val="1600"/>
            </a:pP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2">
              <a:buSzPts val="1600"/>
            </a:pP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lvl="2" indent="157163">
              <a:buSzPts val="1600"/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1AFE6C03-798D-CD87-1C91-C47CCD364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>
                <a:latin typeface="페이퍼로지 6 SemiBold" pitchFamily="2" charset="-127"/>
                <a:ea typeface="페이퍼로지 6 SemiBold" pitchFamily="2" charset="-127"/>
              </a:rPr>
              <a:t>Overview</a:t>
            </a:r>
            <a:endParaRPr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9182BB-CE65-7A7F-D6FF-F08D370ACE5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792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D298C169-99EB-26AD-866A-E72F2704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A55EC2F-8719-0CE0-B21A-237789D9E696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8" marR="0" lvl="0" indent="-185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ChaCha20-Poly1305 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AES-256-GCM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128 byte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단위로 쪼개 처리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블록 암호 기반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en-US" altLang="ko-KR" sz="1600">
                <a:solidFill>
                  <a:schemeClr val="accent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ChaCha20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… :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데이터 흐름대로 암호화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스트림 암호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(Stream Cipher)”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인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	   ChaCha20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과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MAC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알고리즘인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Poly-1305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의 결합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 AES-NI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라는 하드웨어 가속 필요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모바일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IOT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는 성능 급감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 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accent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Cha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 SW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만으로 빠르게 돌아감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(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모바일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IOT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도 높은 효율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 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-- 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약점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SW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로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AES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구현 시 속도를 높이기 위한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Lookup Table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을 사용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4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      &gt;&gt;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캐시 타이밍 공격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</a:t>
            </a:r>
            <a:b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-- </a:t>
            </a:r>
            <a:r>
              <a:rPr lang="en-US" altLang="ko-KR" sz="1600">
                <a:solidFill>
                  <a:schemeClr val="accent2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Cha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강점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오직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ARX(Addition-Rotation-XOR)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연산만 사용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입력값 </a:t>
            </a:r>
            <a:r>
              <a:rPr lang="en-US" altLang="ko-KR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             </a:t>
            </a:r>
            <a:r>
              <a:rPr lang="ko-KR" altLang="en-US" sz="16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상관없이 일정 </a:t>
            </a:r>
            <a:endParaRPr lang="en-US" altLang="ko-KR" sz="16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F25AA09-9B2F-361C-D15E-CBDC74879F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ChaCha20-Poly1305 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8ADE53-CAAF-B997-6134-9F040731C6EC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1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DA1E38D4-A56F-21A5-FCF5-BD918760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Google Shape;169;p19">
                <a:extLst>
                  <a:ext uri="{FF2B5EF4-FFF2-40B4-BE49-F238E27FC236}">
                    <a16:creationId xmlns:a16="http://schemas.microsoft.com/office/drawing/2014/main" id="{21EB4E01-4041-9345-8ADB-91C9897A8554}"/>
                  </a:ext>
                </a:extLst>
              </p:cNvPr>
              <p:cNvSpPr txBox="1"/>
              <p:nvPr/>
            </p:nvSpPr>
            <p:spPr>
              <a:xfrm flipH="1">
                <a:off x="452550" y="885617"/>
                <a:ext cx="8238900" cy="4136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85738" marR="0" lvl="0" indent="-18573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 pitchFamily="34" charset="0"/>
                  <a:buChar char="•"/>
                </a:pPr>
                <a:r>
                  <a:rPr lang="en-US" altLang="ko-KR" sz="1800">
                    <a:solidFill>
                      <a:schemeClr val="accent3">
                        <a:lumMod val="50000"/>
                      </a:schemeClr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diff</a:t>
                </a:r>
                <a:r>
                  <a:rPr lang="ko-KR" altLang="en-US" sz="1800">
                    <a:solidFill>
                      <a:schemeClr val="accent3">
                        <a:lumMod val="50000"/>
                      </a:schemeClr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 </a:t>
                </a:r>
                <a:r>
                  <a:rPr lang="en-US" altLang="ko-KR" sz="1800">
                    <a:solidFill>
                      <a:schemeClr val="accent3">
                        <a:lumMod val="50000"/>
                      </a:schemeClr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 </a:t>
                </a:r>
                <a:br>
                  <a:rPr lang="en-US" altLang="ko-KR" sz="1800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endParaRPr lang="en-US" altLang="ko-KR" sz="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1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r>
                  <a:rPr lang="en-US" altLang="ko-KR">
                    <a:solidFill>
                      <a:schemeClr val="accent3">
                        <a:lumMod val="50000"/>
                      </a:schemeClr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AuthTag </a:t>
                </a:r>
                <a:r>
                  <a:rPr lang="ko-KR" altLang="en-US">
                    <a:solidFill>
                      <a:schemeClr val="accent3">
                        <a:lumMod val="50000"/>
                      </a:schemeClr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생성 방식 차이</a:t>
                </a:r>
                <a:b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- 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키 생성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: K_enc(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암호화용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), K_mac(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인증용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) 2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개 필요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. </a:t>
                </a: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endParaRPr lang="en-US" altLang="ko-KR" sz="800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- Tag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 생성 방식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: </a:t>
                </a:r>
                <a:b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br>
                  <a:rPr lang="en-US" altLang="ko-KR" sz="600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	1. 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암호문 전체를 해시 함수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(SHA-256 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등</a:t>
                </a: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)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에 넣고</a:t>
                </a:r>
                <a:b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	2. K_mac</a:t>
                </a:r>
                <a:r>
                  <a:rPr lang="ko-KR" altLang="en-US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을 섞어서 해시 값 추출 </a:t>
                </a:r>
                <a:b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</a:b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	</a:t>
                </a:r>
              </a:p>
              <a:p>
                <a:pPr lvl="1">
                  <a:buSzPts val="1600"/>
                </a:pPr>
                <a:r>
                  <a:rPr lang="en-US" altLang="ko-KR">
                    <a:solidFill>
                      <a:schemeClr val="tx1"/>
                    </a:solidFill>
                    <a:latin typeface="페이퍼로지 4 Regular" charset="-127"/>
                    <a:ea typeface="페이퍼로지 4 Regular" charset="-127"/>
                    <a:cs typeface="Montserrat SemiBold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페이퍼로지 4 Regular" charset="-127"/>
                        <a:cs typeface="Montserrat SemiBold"/>
                        <a:sym typeface="Wingdings" panose="05000000000000000000" pitchFamily="2" charset="2"/>
                      </a:rPr>
                      <m:t>𝑇𝑎𝑔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페이퍼로지 4 Regular" charset="-127"/>
                        <a:cs typeface="Montserrat SemiBold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페이퍼로지 4 Regular" charset="-127"/>
                        <a:cs typeface="Montserrat SemiBold"/>
                        <a:sym typeface="Wingdings" panose="05000000000000000000" pitchFamily="2" charset="2"/>
                      </a:rPr>
                      <m:t>𝐻𝑀𝐴𝐶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페이퍼로지 4 Regular" charset="-127"/>
                            <a:cs typeface="Montserrat SemiBold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페이퍼로지 4 Regular" charset="-127"/>
                                <a:cs typeface="Montserrat SemiBold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페이퍼로지 4 Regular" charset="-127"/>
                                <a:cs typeface="Montserrat SemiBold"/>
                                <a:sym typeface="Wingdings" panose="05000000000000000000" pitchFamily="2" charset="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페이퍼로지 4 Regular" charset="-127"/>
                                <a:cs typeface="Montserrat SemiBold"/>
                                <a:sym typeface="Wingdings" panose="05000000000000000000" pitchFamily="2" charset="2"/>
                              </a:rPr>
                              <m:t>𝑚𝑎𝑐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페이퍼로지 4 Regular" charset="-127"/>
                            <a:cs typeface="Montserrat SemiBold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페이퍼로지 4 Regular" charset="-127"/>
                            <a:cs typeface="Montserrat SemiBold"/>
                            <a:sym typeface="Wingdings" panose="05000000000000000000" pitchFamily="2" charset="2"/>
                          </a:rPr>
                          <m:t>𝐶𝑖𝑝h𝑒𝑟𝑡𝑒𝑥𝑡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페이퍼로지 4 Regular" charset="-127"/>
                        <a:cs typeface="Montserrat SemiBold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페이퍼로지 4 Regular" charset="-127"/>
                  <a:ea typeface="페이퍼로지 4 Regular" charset="-127"/>
                  <a:cs typeface="Montserrat SemiBold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9" name="Google Shape;169;p19">
                <a:extLst>
                  <a:ext uri="{FF2B5EF4-FFF2-40B4-BE49-F238E27FC236}">
                    <a16:creationId xmlns:a16="http://schemas.microsoft.com/office/drawing/2014/main" id="{21EB4E01-4041-9345-8ADB-91C9897A8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2550" y="885617"/>
                <a:ext cx="8238900" cy="4136865"/>
              </a:xfrm>
              <a:prstGeom prst="rect">
                <a:avLst/>
              </a:prstGeom>
              <a:blipFill>
                <a:blip r:embed="rId3"/>
                <a:stretch>
                  <a:fillRect l="-296" t="-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A5E56ED5-11BF-BCE8-CEF8-3C6A2EE31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ChaCha20-Poly1305 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D893C2-0C56-1231-C4D1-D1065EFC8E3D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BEE06D-A9A7-36DA-7703-D07C381D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27113"/>
              </p:ext>
            </p:extLst>
          </p:nvPr>
        </p:nvGraphicFramePr>
        <p:xfrm>
          <a:off x="1379838" y="966285"/>
          <a:ext cx="6384324" cy="1854200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833337">
                  <a:extLst>
                    <a:ext uri="{9D8B030D-6E8A-4147-A177-3AD203B41FA5}">
                      <a16:colId xmlns:a16="http://schemas.microsoft.com/office/drawing/2014/main" val="240487310"/>
                    </a:ext>
                  </a:extLst>
                </a:gridCol>
                <a:gridCol w="2339128">
                  <a:extLst>
                    <a:ext uri="{9D8B030D-6E8A-4147-A177-3AD203B41FA5}">
                      <a16:colId xmlns:a16="http://schemas.microsoft.com/office/drawing/2014/main" val="2952472352"/>
                    </a:ext>
                  </a:extLst>
                </a:gridCol>
                <a:gridCol w="2211859">
                  <a:extLst>
                    <a:ext uri="{9D8B030D-6E8A-4147-A177-3AD203B41FA5}">
                      <a16:colId xmlns:a16="http://schemas.microsoft.com/office/drawing/2014/main" val="2425224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AES-256-GCM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ChaCha20-Poly1305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71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기반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Block Cipher 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Stream Cipher 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16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하드웨어 가속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AES-NI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필수 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없으면 느림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가속 없어도 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SW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09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주요 타겟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서버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, PC,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최신 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구형 모바일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, IoT, VPN 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11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강점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검증된 표준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타이밍 공격 저항성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00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9FD4CAC-F100-7825-F390-134BE435E325}"/>
              </a:ext>
            </a:extLst>
          </p:cNvPr>
          <p:cNvSpPr txBox="1"/>
          <p:nvPr/>
        </p:nvSpPr>
        <p:spPr>
          <a:xfrm>
            <a:off x="729574" y="4791650"/>
            <a:ext cx="6074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HMAC: Hash-based Message Authentication Code (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해시 값을 기반으로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Tag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생성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)</a:t>
            </a:r>
            <a:endParaRPr lang="ko-KR" altLang="en-US" sz="90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00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3907D96C-595A-A69A-9A59-3CC064FE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EB6BCEA2-FBAD-32B0-7B61-62B4C9B906E0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Google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Chrome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의 자동 로그인을 위한 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**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아티팩트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**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내부</a:t>
            </a:r>
            <a:endParaRPr lang="en-US" altLang="ko-KR" sz="18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46D2AD90-D8CC-92B7-CC44-7FE59C9C3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Google</a:t>
            </a:r>
            <a:r>
              <a:rPr lang="ko-KR" altLang="en-US"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>
                <a:latin typeface="페이퍼로지 6 SemiBold" pitchFamily="2" charset="-127"/>
                <a:ea typeface="페이퍼로지 6 SemiBold" pitchFamily="2" charset="-127"/>
              </a:rPr>
              <a:t>Chrome password_value Encryption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6E7C16-592B-F194-C7F7-3C9BAB441FEE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307B55-5443-0782-CA55-AF072393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0" y="1491885"/>
            <a:ext cx="7747200" cy="1801351"/>
          </a:xfrm>
          <a:prstGeom prst="rect">
            <a:avLst/>
          </a:prstGeom>
        </p:spPr>
      </p:pic>
      <p:pic>
        <p:nvPicPr>
          <p:cNvPr id="8" name="그림 7" descr="텍스트, 스크린샷, 폰트, 일렉트릭 블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ADE069-F835-1512-10E9-74022EB8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94" y="3415567"/>
            <a:ext cx="6658904" cy="771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F59D0-8410-A320-B6E2-996263A212D3}"/>
              </a:ext>
            </a:extLst>
          </p:cNvPr>
          <p:cNvSpPr txBox="1"/>
          <p:nvPr/>
        </p:nvSpPr>
        <p:spPr>
          <a:xfrm>
            <a:off x="729574" y="4791650"/>
            <a:ext cx="3424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Artifact: OS,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App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을 사용하면서 생성되는 흔적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(LOG,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hve ...)</a:t>
            </a:r>
            <a:endParaRPr lang="ko-KR" altLang="en-US" sz="90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00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20C1537-E500-F223-3866-55C1CDFF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DD768FB-083C-698A-106E-6C3B0961A889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Google Chrome Update Issue..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App-Bound Encryption..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Chrome Artifact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의 비밀번호를 복호화 하려는 주체가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chrome.exe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인지 검증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..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할 수 있을까</a:t>
            </a: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..? </a:t>
            </a: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			</a:t>
            </a:r>
          </a:p>
          <a:p>
            <a:pPr marL="285750" lvl="1" indent="-285750"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lvl="1">
              <a:buSzPts val="1600"/>
            </a:pP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					</a:t>
            </a:r>
          </a:p>
          <a:p>
            <a:pPr lvl="1">
              <a:buSzPts val="1600"/>
            </a:pPr>
            <a:r>
              <a:rPr lang="en-US" altLang="ko-KR" sz="18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						           to be continued...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E786C00-88C2-26D3-CBF5-39B180B03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Google</a:t>
            </a:r>
            <a:r>
              <a:rPr lang="ko-KR" altLang="en-US"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>
                <a:latin typeface="페이퍼로지 6 SemiBold" pitchFamily="2" charset="-127"/>
                <a:ea typeface="페이퍼로지 6 SemiBold" pitchFamily="2" charset="-127"/>
              </a:rPr>
              <a:t>Chrome password_value </a:t>
            </a:r>
            <a:r>
              <a:rPr lang="en-US" altLang="ko-KR"/>
              <a:t>De</a:t>
            </a:r>
            <a:r>
              <a:rPr lang="en-US" altLang="ko-KR">
                <a:latin typeface="페이퍼로지 6 SemiBold" pitchFamily="2" charset="-127"/>
                <a:ea typeface="페이퍼로지 6 SemiBold" pitchFamily="2" charset="-127"/>
              </a:rPr>
              <a:t>cryption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91A4D1-61FB-0F65-DA83-365DD4DFD05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3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CE02993-F828-064D-FFE8-A314E391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7704D6DC-539B-4BB9-4813-9B52D9FA2A59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  <a:hlinkClick r:id="rId3"/>
              </a:rPr>
              <a:t>https://learn.microsoft.com/en-us/windows/win32/debug/pe-format#the-attribute-certificate-table-image-only</a:t>
            </a: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  <a:hlinkClick r:id="rId4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  <a:hlinkClick r:id="rId4"/>
              </a:rPr>
              <a:t>https://velog.io/@superkkj/AES-256-GCM-%EC%99%84%EC%A0%84-%EC%A0%95%EB%B3%B5-finger-basic-%EA%B0%9C%EC%9D%B8%EC%A0%95%EB%B3%B4-%EC%95%94%ED%98%B8%ED%99%94-%EC%A0%84%EC%B2%B4-%ED%9D%90%EB%A6%84-Encrypt-Decrypt</a:t>
            </a: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  <a:hlinkClick r:id="rId5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  <a:hlinkClick r:id="rId5"/>
              </a:rPr>
              <a:t>https://m.blog.naver.com/jvioonpe/221384924295</a:t>
            </a: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  <a:hlinkClick r:id="rId6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  <a:hlinkClick r:id="rId6"/>
              </a:rPr>
              <a:t>https://www.quora.com/Why-are-hash-functions-one-way-If-I-know-the-algorithm-why-cant-I-calculate-the-input-from-it</a:t>
            </a: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endParaRPr lang="en-US" altLang="ko-KR" sz="1000">
              <a:solidFill>
                <a:schemeClr val="tx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tx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https://docs.oracle.com/cd/E19957-01/816-6167-10/jar.htm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07F089B1-BB41-3EF5-387B-4231DE78CA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REF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32B314-F667-50CF-618F-D546F312BEA3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67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34D396A-4999-660B-FEB9-04B78835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68846D92-0BEB-C31F-DAEA-EF1A261CA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889640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38005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B127925B-2899-317F-4014-B9DC84E3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B63678A-D1DE-9B8C-B206-2825C225A243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(Hash)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란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“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데이터를 다루는 기법 중 하나로 검색과 저장이 아주 빠르게 진행된다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함수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알고리즘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, </a:t>
            </a: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코드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</a:t>
            </a:r>
            <a:b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데이터 분류 목적이었던 해시는 암호학을 이용한 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“</a:t>
            </a:r>
            <a:r>
              <a:rPr lang="ko-KR" altLang="en-US" sz="1800" b="1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위변조 방지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”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목적으로 사용됨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&gt;&gt;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함수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임의 길이를 가진 데이터를 고정된 길이 값으로 내보내는 수학 공식 자체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&gt;&gt; </a:t>
            </a:r>
            <a:r>
              <a:rPr lang="ko-KR" altLang="en-US" sz="1800">
                <a:solidFill>
                  <a:schemeClr val="accent2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</a:t>
            </a:r>
            <a:r>
              <a:rPr lang="en-US" altLang="ko-KR" sz="1800">
                <a:solidFill>
                  <a:schemeClr val="accent2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Alg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함수를 구현하기 위한 규칙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(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예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SHA-256, MD5, …)</a:t>
            </a: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&gt;&gt;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해시 코드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: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알고리즘을 거쳐 생성된 결과 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called by “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디지털 지문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“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EE1C7DE-3C00-00F4-E026-D8E0624D2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페이퍼로지 6 SemiBold" pitchFamily="2" charset="-127"/>
                <a:ea typeface="페이퍼로지 6 SemiBold" pitchFamily="2" charset="-127"/>
              </a:rPr>
              <a:t>Hash?</a:t>
            </a:r>
            <a:r>
              <a:rPr lang="ko-KR" altLang="en-US">
                <a:latin typeface="페이퍼로지 6 SemiBold" pitchFamily="2" charset="-127"/>
                <a:ea typeface="페이퍼로지 6 SemiBold" pitchFamily="2" charset="-127"/>
              </a:rPr>
              <a:t> 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3E17EC-6F63-27E5-41A2-7079A010F69C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B974D3-AE95-24CA-D801-344007BE344B}"/>
              </a:ext>
            </a:extLst>
          </p:cNvPr>
          <p:cNvSpPr txBox="1"/>
          <p:nvPr/>
        </p:nvSpPr>
        <p:spPr>
          <a:xfrm>
            <a:off x="729574" y="4791650"/>
            <a:ext cx="3424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digest: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 해시라는 행위의 결과물을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message digest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라고도 부름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.</a:t>
            </a:r>
            <a:endParaRPr lang="ko-KR" altLang="en-US" sz="90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28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E916DB3-BD70-2FD2-B660-E70372941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BE952D4C-B47D-4AEA-64F7-4AF2F9860F3C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AD321E34-883F-FB96-DDF0-9ECBDE5EC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247BF1-2D21-1DA0-8A08-2067F33FF2EB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B67F17-52AE-B4E1-FA55-B5627EFC9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67726"/>
              </p:ext>
            </p:extLst>
          </p:nvPr>
        </p:nvGraphicFramePr>
        <p:xfrm>
          <a:off x="640080" y="1387682"/>
          <a:ext cx="7741920" cy="2742356"/>
        </p:xfrm>
        <a:graphic>
          <a:graphicData uri="http://schemas.openxmlformats.org/drawingml/2006/table">
            <a:tbl>
              <a:tblPr firstRow="1" bandRow="1">
                <a:tableStyleId>{08D96753-9D45-4FE6-9178-F3E63956B4D6}</a:tableStyleId>
              </a:tblPr>
              <a:tblGrid>
                <a:gridCol w="1935480">
                  <a:extLst>
                    <a:ext uri="{9D8B030D-6E8A-4147-A177-3AD203B41FA5}">
                      <a16:colId xmlns:a16="http://schemas.microsoft.com/office/drawing/2014/main" val="2718676334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3261722935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2628642956"/>
                    </a:ext>
                  </a:extLst>
                </a:gridCol>
                <a:gridCol w="1935480">
                  <a:extLst>
                    <a:ext uri="{9D8B030D-6E8A-4147-A177-3AD203B41FA5}">
                      <a16:colId xmlns:a16="http://schemas.microsoft.com/office/drawing/2014/main" val="3228574259"/>
                    </a:ext>
                  </a:extLst>
                </a:gridCol>
              </a:tblGrid>
              <a:tr h="416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알고리즘 구조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신뢰도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489414"/>
                  </a:ext>
                </a:extLst>
              </a:tr>
              <a:tr h="58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MD5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512bit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블록을 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64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회 연산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충돌 성공 사례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566219"/>
                  </a:ext>
                </a:extLst>
              </a:tr>
              <a:tr h="58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SHA-1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160bit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 출력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, 80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회 연산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충돌 성공 사례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382330"/>
                  </a:ext>
                </a:extLst>
              </a:tr>
              <a:tr h="58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SHA-256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256bit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 출력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, 64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회 연산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(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복잡도 ▲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)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매우 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표준 알고리즘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219794"/>
                  </a:ext>
                </a:extLst>
              </a:tr>
              <a:tr h="581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SHA-3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Sponge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구조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?</a:t>
                      </a:r>
                      <a:endParaRPr lang="ko-KR" altLang="en-US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매우 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SHA-2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가 깨지면 보험</a:t>
                      </a:r>
                      <a:r>
                        <a:rPr lang="en-US" altLang="ko-KR">
                          <a:latin typeface="페이퍼로지 4 Regular" pitchFamily="2" charset="-127"/>
                          <a:ea typeface="페이퍼로지 4 Regular" pitchFamily="2" charset="-127"/>
                        </a:rPr>
                        <a:t> </a:t>
                      </a:r>
                      <a:r>
                        <a:rPr lang="ko-KR" altLang="en-US">
                          <a:latin typeface="페이퍼로지 4 Regular" pitchFamily="2" charset="-127"/>
                          <a:ea typeface="페이퍼로지 4 Regular" pitchFamily="2" charset="-127"/>
                        </a:rPr>
                        <a:t>정도의 존재감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619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95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F522D068-7B6A-2087-A549-9D6A44AD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DD391822-6D42-6978-F8A5-43A6CD751C99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어떻게 암호화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?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빠르게 꼬아버려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..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-  XOR: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두 비트가 다를 때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1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반환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.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입력을 무작위화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-  Rotation &amp; Shift: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비트 열을 옆으로 밀어 형태 변형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-  Compression: sz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Montserrat SemiBold"/>
              </a:rPr>
              <a:t> 상관없이 고정 비트수로 수렴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Montserrat SemiBol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단방향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(One-way):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비가역성의 논리 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왜 역산이 불가한가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CED7CAA7-4064-620E-7CDE-84F861EEAC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C743EC7-7908-57EE-4682-EC9D7A264EC5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1BCF5F-1053-0222-12E5-7FAA523D11F3}"/>
              </a:ext>
            </a:extLst>
          </p:cNvPr>
          <p:cNvSpPr txBox="1"/>
          <p:nvPr/>
        </p:nvSpPr>
        <p:spPr>
          <a:xfrm>
            <a:off x="3091390" y="3130255"/>
            <a:ext cx="37518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페이퍼로지 2 ExtraLight" pitchFamily="2" charset="-127"/>
                <a:ea typeface="페이퍼로지 2 ExtraLight" pitchFamily="2" charset="-127"/>
              </a:rPr>
              <a:t>수학적 정보 손실</a:t>
            </a:r>
            <a:b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 sz="800">
                <a:latin typeface="페이퍼로지 2 ExtraLight" pitchFamily="2" charset="-127"/>
                <a:ea typeface="페이퍼로지 2 ExtraLight" pitchFamily="2" charset="-127"/>
              </a:rPr>
              <a:t>---------------------------------------------------------------------------------</a:t>
            </a:r>
            <a:b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ko-KR" altLang="en-US">
                <a:latin typeface="페이퍼로지 2 ExtraLight" pitchFamily="2" charset="-127"/>
                <a:ea typeface="페이퍼로지 2 ExtraLight" pitchFamily="2" charset="-127"/>
              </a:rPr>
              <a:t>연산 과정에서 데이터를 계속 섞고 일부를 버림</a:t>
            </a:r>
            <a: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  <a:t>. </a:t>
            </a:r>
            <a:b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</a:br>
            <a: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  <a:t>(</a:t>
            </a:r>
            <a:r>
              <a:rPr lang="ko-KR" altLang="en-US">
                <a:latin typeface="페이퍼로지 2 ExtraLight" pitchFamily="2" charset="-127"/>
                <a:ea typeface="페이퍼로지 2 ExtraLight" pitchFamily="2" charset="-127"/>
              </a:rPr>
              <a:t>예</a:t>
            </a:r>
            <a:r>
              <a:rPr lang="en-US" altLang="ko-KR">
                <a:latin typeface="페이퍼로지 2 ExtraLight" pitchFamily="2" charset="-127"/>
                <a:ea typeface="페이퍼로지 2 ExtraLight" pitchFamily="2" charset="-127"/>
              </a:rPr>
              <a:t>: x mod 10 = 7 </a:t>
            </a:r>
            <a:r>
              <a:rPr lang="en-US" altLang="ko-KR">
                <a:latin typeface="페이퍼로지 2 ExtraLight" pitchFamily="2" charset="-127"/>
                <a:ea typeface="페이퍼로지 2 ExtraLight" pitchFamily="2" charset="-127"/>
                <a:sym typeface="Wingdings" panose="05000000000000000000" pitchFamily="2" charset="2"/>
              </a:rPr>
              <a:t> {17, 107, 10000007}</a:t>
            </a:r>
          </a:p>
          <a:p>
            <a:br>
              <a:rPr lang="en-US" altLang="ko-KR"/>
            </a:br>
            <a:r>
              <a:rPr lang="ko-KR" altLang="en-US" sz="1000">
                <a:latin typeface="페이퍼로지 1 Thin" pitchFamily="2" charset="-127"/>
                <a:ea typeface="페이퍼로지 1 Thin" pitchFamily="2" charset="-127"/>
              </a:rPr>
              <a:t>역산하려면 걸리는 시간</a:t>
            </a:r>
            <a:r>
              <a:rPr lang="en-US" altLang="ko-KR" sz="1000">
                <a:latin typeface="페이퍼로지 1 Thin" pitchFamily="2" charset="-127"/>
                <a:ea typeface="페이퍼로지 1 Thin" pitchFamily="2" charset="-127"/>
              </a:rPr>
              <a:t>: </a:t>
            </a:r>
            <a:r>
              <a:rPr lang="ko-KR" altLang="en-US" sz="1000">
                <a:latin typeface="페이퍼로지 1 Thin" pitchFamily="2" charset="-127"/>
                <a:ea typeface="페이퍼로지 1 Thin" pitchFamily="2" charset="-127"/>
              </a:rPr>
              <a:t>지구 수명보다 김</a:t>
            </a:r>
            <a:r>
              <a:rPr lang="en-US" altLang="ko-KR" sz="1000">
                <a:latin typeface="페이퍼로지 1 Thin" pitchFamily="2" charset="-127"/>
                <a:ea typeface="페이퍼로지 1 Thin" pitchFamily="2" charset="-127"/>
              </a:rPr>
              <a:t>.</a:t>
            </a:r>
            <a:endParaRPr lang="ko-KR" altLang="en-US" sz="100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56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78C95FB4-99BF-4FD6-E6A1-3D226007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280F6F8C-2738-1FA2-B571-349358C21BBD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어디 써먹나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1. DB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에 비밀번호 저장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(encrypted_value)</a:t>
            </a:r>
            <a:b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2.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복제 문서 판별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(MD5: Message Digest)</a:t>
            </a:r>
            <a:b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3.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검색 용도</a:t>
            </a:r>
            <a:b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4.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무결성 검사 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페이퍼로지 3 Light" pitchFamily="2" charset="-127"/>
              <a:ea typeface="페이퍼로지 3 Light" pitchFamily="2" charset="-127"/>
              <a:cs typeface="Montserrat SemiBold"/>
              <a:sym typeface="Wingdings" panose="05000000000000000000" pitchFamily="2" charset="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sz="18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</a:t>
            </a:r>
            <a:r>
              <a:rPr lang="ko-KR" altLang="en-US" sz="18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 해시 값은 무결성 검증에 사용된다</a:t>
            </a:r>
            <a:r>
              <a:rPr lang="en-US" altLang="ko-KR" sz="1800">
                <a:solidFill>
                  <a:srgbClr val="9933FF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ko-KR" altLang="en-US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앱의 무결성 검증은 해당 앱이 변조</a:t>
            </a:r>
            <a:r>
              <a:rPr lang="en-US" altLang="ko-KR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(Modding)</a:t>
            </a:r>
            <a:r>
              <a:rPr lang="ko-KR" altLang="en-US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되거나 악성 코드가 삽입되지 않았음을 증명하는 과정</a:t>
            </a:r>
            <a:r>
              <a:rPr lang="en-US" altLang="ko-KR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630238" lvl="1" indent="-274638"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적용 방식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1.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빌드 시점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: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개발자가 앱을 빌드 후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전체 바이너리 데이터에 대해 해시를 돌려 지문 생성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2.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배포 및 실행 시점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: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	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앱 스토어나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OS(Android/iOS)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는 앱 설치 시점에 내장된 인증서와 해시 값을 대조한다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. </a:t>
            </a:r>
          </a:p>
          <a:p>
            <a:pPr marL="355600" lvl="1">
              <a:buSzPts val="1600"/>
            </a:pPr>
            <a:endParaRPr lang="en-US" altLang="ko-KR" sz="1600">
              <a:solidFill>
                <a:schemeClr val="accent6">
                  <a:lumMod val="50000"/>
                </a:schemeClr>
              </a:solidFill>
              <a:latin typeface="페이퍼로지 3 Light" pitchFamily="2" charset="-127"/>
              <a:ea typeface="페이퍼로지 3 Light" pitchFamily="2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FD3BDF0E-9EB4-99E1-8D8A-36630A815B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8B445EB-2F21-7E16-AE14-43091D776506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02B81CD2-AA30-40AF-D657-FEC4D97B3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A2C68406-E36B-D08A-D6B5-621D2F4FC806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Montserrat SemiBold"/>
                <a:sym typeface="Wingdings" panose="05000000000000000000" pitchFamily="2" charset="2"/>
              </a:rPr>
              <a:t>적용 범위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rgbClr val="0070C0"/>
                </a:solidFill>
                <a:latin typeface="페이퍼로지 4 Regular" pitchFamily="2" charset="-127"/>
                <a:ea typeface="페이퍼로지 4 Regular" pitchFamily="2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/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정적 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실행 파일 전체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리소스 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이미지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),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메니페스트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앱 권한 설정 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)        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동적 데이터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앱 실행 중 생성되는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DB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나 설정 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(XML). 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	           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특정 중요 설정값이 위변조 되었는지 확인하기 위해 데이터의 특정 필드만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	           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추출하여 해시를 생성하기도 한다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. </a:t>
            </a:r>
          </a:p>
          <a:p>
            <a:pPr>
              <a:buSzPts val="1600"/>
            </a:pPr>
            <a:endParaRPr lang="en-US" altLang="ko-KR" sz="1600">
              <a:solidFill>
                <a:schemeClr val="accent6">
                  <a:lumMod val="50000"/>
                </a:schemeClr>
              </a:solidFill>
              <a:latin typeface="페이퍼로지 3 Light" pitchFamily="2" charset="-127"/>
              <a:ea typeface="페이퍼로지 3 Light" pitchFamily="2" charset="-127"/>
              <a:cs typeface="Montserrat SemiBold"/>
              <a:sym typeface="Wingdings" panose="05000000000000000000" pitchFamily="2" charset="2"/>
            </a:endParaRPr>
          </a:p>
          <a:p>
            <a:pPr marL="285750" lvl="0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검증 과정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1.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개발자가 앱 빌드 후 해시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(A)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생성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2.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개발자의 개인 키로 해시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(A)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를 암호화하여 전자서명 생성 후 배포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3.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사용자가 기기 설치 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공개 키로 서명을 풀어 해시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(A)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를 획득하고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실제 설치된 파일들의 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3 Light" pitchFamily="2" charset="-127"/>
              <a:ea typeface="페이퍼로지 3 Light" pitchFamily="2" charset="-127"/>
              <a:cs typeface="Montserrat SemiBold"/>
              <a:sym typeface="Wingdings" panose="05000000000000000000" pitchFamily="2" charset="2"/>
            </a:endParaRPr>
          </a:p>
          <a:p>
            <a:pPr lvl="0">
              <a:buSzPts val="1600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           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해시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(B)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를 계산해 대조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(A==B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확인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  <a:t>)</a:t>
            </a:r>
            <a:br>
              <a:rPr lang="en-US" altLang="ko-KR" sz="1800">
                <a:solidFill>
                  <a:schemeClr val="dk1"/>
                </a:solidFill>
                <a:latin typeface="페이퍼로지 3 Light" pitchFamily="2" charset="-127"/>
                <a:ea typeface="페이퍼로지 3 Light" pitchFamily="2" charset="-127"/>
                <a:cs typeface="Montserrat SemiBold"/>
                <a:sym typeface="Wingdings" panose="05000000000000000000" pitchFamily="2" charset="2"/>
              </a:rPr>
            </a:br>
            <a:endParaRPr lang="en-US" altLang="ko-KR" sz="1800">
              <a:solidFill>
                <a:schemeClr val="dk1"/>
              </a:solidFill>
              <a:latin typeface="페이퍼로지 3 Light" pitchFamily="2" charset="-127"/>
              <a:ea typeface="페이퍼로지 3 Light" pitchFamily="2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8CA7C7C6-9242-939C-9A9D-1654479CE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087656-DB33-7D27-7E9F-BCFC3FB20CA9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4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C95D5FA9-2CD9-58C7-9415-A6C6290E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53C9F9E9-20B8-7033-08FD-7B607DA894FE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그럼 어디 저장되는가</a:t>
            </a:r>
            <a:r>
              <a:rPr lang="en-US" altLang="ko-KR" sz="1800">
                <a:solidFill>
                  <a:schemeClr val="accent3">
                    <a:lumMod val="50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 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어딘가에는 저장이 되어야 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Hash</a:t>
            </a:r>
            <a:r>
              <a:rPr lang="ko-KR" altLang="en-US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를 돌려 값을 대조하지 않겠냐</a:t>
            </a:r>
            <a: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”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536575" lvl="1" indent="-273050">
              <a:buSzPts val="1600"/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Manifest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Android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의 경우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**manifest.mf**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라는 파일안에 앱에 포함된 모든 파일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이미지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코드 등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의 이름과 그에 해당하는 해시 값이 리스트로 작성되어 있다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</a:t>
            </a:r>
          </a:p>
          <a:p>
            <a:pPr marL="536575" lvl="1" indent="-273050">
              <a:buSzPts val="1600"/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536575" lvl="1" indent="-273050">
              <a:buSzPts val="1600"/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그럼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,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이 파일을 조작하면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  OS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는 속을 수 밖에 없기 때문에 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전자 서명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이 존재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536575" lvl="1" indent="-273050">
              <a:buSzPts val="1600"/>
              <a:buFont typeface="Arial" panose="020B0604020202020204" pitchFamily="34" charset="0"/>
              <a:buChar char="•"/>
            </a:pPr>
            <a:endParaRPr lang="en-US" altLang="ko-KR" sz="800">
              <a:solidFill>
                <a:schemeClr val="tx1">
                  <a:lumMod val="65000"/>
                  <a:lumOff val="35000"/>
                </a:schemeClr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  <a:p>
            <a:pPr marL="536575" lvl="1" indent="-273050">
              <a:buSzPts val="1600"/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어떻게 신뢰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?</a:t>
            </a:r>
            <a:b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“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해시 값이 변조 되지 않았음을 보증하기 위해 개발자의 개인 키로 그 파일을 암호화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서명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)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한다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 ”</a:t>
            </a:r>
            <a:br>
              <a:rPr lang="en-US" altLang="ko-KR" sz="1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br>
              <a:rPr lang="en-US" altLang="ko-KR" sz="800">
                <a:solidFill>
                  <a:schemeClr val="dk1"/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공개 키 포함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앱 패키지 내에 개발자 개인키가 포함된 인증서가 동봉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</a:t>
            </a:r>
            <a:b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</a:b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- 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검증 과정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: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다음 기회에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  <a:latin typeface="페이퍼로지 4 Regular" charset="-127"/>
                <a:ea typeface="페이퍼로지 4 Regular" charset="-127"/>
                <a:cs typeface="Montserrat SemiBold"/>
                <a:sym typeface="Wingdings" panose="05000000000000000000" pitchFamily="2" charset="2"/>
              </a:rPr>
              <a:t>.. </a:t>
            </a: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19207EA7-3548-81DE-9B38-000A70786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26F333-EC5A-5912-DC56-4E8140695819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7E22CD-7E9E-09B7-06F1-83F100A9159E}"/>
              </a:ext>
            </a:extLst>
          </p:cNvPr>
          <p:cNvSpPr txBox="1"/>
          <p:nvPr/>
        </p:nvSpPr>
        <p:spPr>
          <a:xfrm>
            <a:off x="729573" y="4791650"/>
            <a:ext cx="7804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manifest.mf: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일종의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jar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파일의 사용 매뉴얼이나 스펙을 가지고 있는 사용설명서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(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예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: main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 함수 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class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의 위치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, </a:t>
            </a:r>
            <a:r>
              <a:rPr lang="ko-KR" altLang="en-US" sz="900">
                <a:latin typeface="페이퍼로지 1 Thin" pitchFamily="2" charset="-127"/>
                <a:ea typeface="페이퍼로지 1 Thin" pitchFamily="2" charset="-127"/>
              </a:rPr>
              <a:t>보안 정책은 어찌 되는지</a:t>
            </a:r>
            <a:r>
              <a:rPr lang="en-US" altLang="ko-KR" sz="900">
                <a:latin typeface="페이퍼로지 1 Thin" pitchFamily="2" charset="-127"/>
                <a:ea typeface="페이퍼로지 1 Thin" pitchFamily="2" charset="-127"/>
              </a:rPr>
              <a:t>.. etc) </a:t>
            </a:r>
            <a:endParaRPr lang="ko-KR" altLang="en-US" sz="900">
              <a:latin typeface="페이퍼로지 1 Thin" pitchFamily="2" charset="-127"/>
              <a:ea typeface="페이퍼로지 1 Thi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84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D04B6CF-5871-CCAE-71A5-2A5BB3DB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>
            <a:extLst>
              <a:ext uri="{FF2B5EF4-FFF2-40B4-BE49-F238E27FC236}">
                <a16:creationId xmlns:a16="http://schemas.microsoft.com/office/drawing/2014/main" id="{5AE3805C-1C0A-63B6-E5D6-3D46977FDE04}"/>
              </a:ext>
            </a:extLst>
          </p:cNvPr>
          <p:cNvSpPr txBox="1"/>
          <p:nvPr/>
        </p:nvSpPr>
        <p:spPr>
          <a:xfrm flipH="1">
            <a:off x="452550" y="885617"/>
            <a:ext cx="8238900" cy="413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1800">
              <a:solidFill>
                <a:schemeClr val="dk1"/>
              </a:solidFill>
              <a:latin typeface="페이퍼로지 4 Regular" charset="-127"/>
              <a:ea typeface="페이퍼로지 4 Regular" charset="-127"/>
              <a:cs typeface="Montserrat SemiBold"/>
              <a:sym typeface="Wingdings" panose="05000000000000000000" pitchFamily="2" charset="2"/>
            </a:endParaRPr>
          </a:p>
        </p:txBody>
      </p:sp>
      <p:sp>
        <p:nvSpPr>
          <p:cNvPr id="170" name="Google Shape;170;p19">
            <a:extLst>
              <a:ext uri="{FF2B5EF4-FFF2-40B4-BE49-F238E27FC236}">
                <a16:creationId xmlns:a16="http://schemas.microsoft.com/office/drawing/2014/main" id="{CC63603A-60A4-377D-9DCD-EA48EB061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550" y="121018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/>
              <a:t>Hash</a:t>
            </a:r>
            <a:endParaRPr dirty="0">
              <a:latin typeface="페이퍼로지 6 SemiBold" pitchFamily="2" charset="-127"/>
              <a:ea typeface="페이퍼로지 6 SemiBold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8250F9-5F3D-B3CE-6911-13F5A203E720}"/>
              </a:ext>
            </a:extLst>
          </p:cNvPr>
          <p:cNvCxnSpPr/>
          <p:nvPr/>
        </p:nvCxnSpPr>
        <p:spPr>
          <a:xfrm>
            <a:off x="387275" y="763285"/>
            <a:ext cx="8240358" cy="0"/>
          </a:xfrm>
          <a:prstGeom prst="line">
            <a:avLst/>
          </a:prstGeom>
          <a:ln w="38100">
            <a:solidFill>
              <a:srgbClr val="51E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33D8BD9-25D1-76BA-0214-28D3A1EB3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170" y="885617"/>
            <a:ext cx="7569660" cy="40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277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Infographics by Slidesgo">
  <a:themeElements>
    <a:clrScheme name="Simple Light">
      <a:dk1>
        <a:srgbClr val="000000"/>
      </a:dk1>
      <a:lt1>
        <a:srgbClr val="FFFFFF"/>
      </a:lt1>
      <a:dk2>
        <a:srgbClr val="E9E9E9"/>
      </a:dk2>
      <a:lt2>
        <a:srgbClr val="A7A7A7"/>
      </a:lt2>
      <a:accent1>
        <a:srgbClr val="51EEBC"/>
      </a:accent1>
      <a:accent2>
        <a:srgbClr val="ECBF69"/>
      </a:accent2>
      <a:accent3>
        <a:srgbClr val="8DB6FA"/>
      </a:accent3>
      <a:accent4>
        <a:srgbClr val="FAA4B5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2191</Words>
  <Application>Microsoft Office PowerPoint</Application>
  <PresentationFormat>화면 슬라이드 쇼(16:9)</PresentationFormat>
  <Paragraphs>247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Play</vt:lpstr>
      <vt:lpstr>페이퍼로지 1 Thin</vt:lpstr>
      <vt:lpstr>Cambria Math</vt:lpstr>
      <vt:lpstr>Cascadia Code</vt:lpstr>
      <vt:lpstr>Montserrat Medium</vt:lpstr>
      <vt:lpstr>Montserrat</vt:lpstr>
      <vt:lpstr>페이퍼로지 2 ExtraLight</vt:lpstr>
      <vt:lpstr>페이퍼로지 6 SemiBold</vt:lpstr>
      <vt:lpstr>페이퍼로지 3 Light</vt:lpstr>
      <vt:lpstr>페이퍼로지 4 Regular</vt:lpstr>
      <vt:lpstr>Arial</vt:lpstr>
      <vt:lpstr>Wingdings</vt:lpstr>
      <vt:lpstr>Energy Infographics by Slidesgo</vt:lpstr>
      <vt:lpstr>about.  Hash</vt:lpstr>
      <vt:lpstr>Overview</vt:lpstr>
      <vt:lpstr>Hash? </vt:lpstr>
      <vt:lpstr>Hash</vt:lpstr>
      <vt:lpstr>Hash</vt:lpstr>
      <vt:lpstr>Hash</vt:lpstr>
      <vt:lpstr>Hash</vt:lpstr>
      <vt:lpstr>Hash</vt:lpstr>
      <vt:lpstr>Hash</vt:lpstr>
      <vt:lpstr>Hash</vt:lpstr>
      <vt:lpstr>manifest.mf</vt:lpstr>
      <vt:lpstr>Google Artifact...</vt:lpstr>
      <vt:lpstr>CheckSum</vt:lpstr>
      <vt:lpstr>diff. CheckSum</vt:lpstr>
      <vt:lpstr>AES-256-GCM</vt:lpstr>
      <vt:lpstr>AES-256-GCM</vt:lpstr>
      <vt:lpstr>AES-256-GCM</vt:lpstr>
      <vt:lpstr>AES-256-GCM</vt:lpstr>
      <vt:lpstr>AES-256-GCM</vt:lpstr>
      <vt:lpstr>ChaCha20-Poly1305 </vt:lpstr>
      <vt:lpstr>ChaCha20-Poly1305 </vt:lpstr>
      <vt:lpstr>Google Chrome password_value Encryption</vt:lpstr>
      <vt:lpstr>Google Chrome password_value Decryption</vt:lpstr>
      <vt:lpstr>REF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박세원</dc:creator>
  <cp:lastModifiedBy>박세원</cp:lastModifiedBy>
  <cp:revision>630</cp:revision>
  <dcterms:modified xsi:type="dcterms:W3CDTF">2026-02-26T09:19:48Z</dcterms:modified>
</cp:coreProperties>
</file>